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419" r:id="rId2"/>
    <p:sldId id="408" r:id="rId3"/>
    <p:sldId id="430" r:id="rId4"/>
    <p:sldId id="429" r:id="rId5"/>
    <p:sldId id="427" r:id="rId6"/>
    <p:sldId id="433" r:id="rId7"/>
    <p:sldId id="428" r:id="rId8"/>
    <p:sldId id="423" r:id="rId9"/>
    <p:sldId id="420" r:id="rId10"/>
    <p:sldId id="434" r:id="rId11"/>
    <p:sldId id="431" r:id="rId12"/>
    <p:sldId id="435" r:id="rId13"/>
    <p:sldId id="422" r:id="rId14"/>
    <p:sldId id="425" r:id="rId15"/>
    <p:sldId id="436" r:id="rId16"/>
    <p:sldId id="437" r:id="rId17"/>
    <p:sldId id="439" r:id="rId18"/>
    <p:sldId id="432" r:id="rId19"/>
    <p:sldId id="385" r:id="rId20"/>
    <p:sldId id="438" r:id="rId21"/>
  </p:sldIdLst>
  <p:sldSz cx="9144000" cy="6858000" type="screen4x3"/>
  <p:notesSz cx="6985000" cy="9271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51DC00"/>
    <a:srgbClr val="B50069"/>
    <a:srgbClr val="790015"/>
    <a:srgbClr val="EF9100"/>
    <a:srgbClr val="BF0000"/>
    <a:srgbClr val="CC0000"/>
    <a:srgbClr val="FFFFCC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32" autoAdjust="0"/>
    <p:restoredTop sz="94680" autoAdjust="0"/>
  </p:normalViewPr>
  <p:slideViewPr>
    <p:cSldViewPr snapToObjects="1">
      <p:cViewPr varScale="1">
        <p:scale>
          <a:sx n="110" d="100"/>
          <a:sy n="110" d="100"/>
        </p:scale>
        <p:origin x="-10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510338" y="8872538"/>
            <a:ext cx="4032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918" tIns="45152" rIns="91918" bIns="45152" anchor="ctr">
            <a:spAutoFit/>
          </a:bodyPr>
          <a:lstStyle/>
          <a:p>
            <a:pPr algn="r" defTabSz="928688" eaLnBrk="0" hangingPunct="0"/>
            <a:fld id="{AAD2A26B-E77A-48D9-8AD5-D84C48A7B377}" type="slidenum">
              <a:rPr kumimoji="0" lang="ja-JP" altLang="en-US" sz="1400"/>
              <a:pPr algn="r" defTabSz="928688" eaLnBrk="0" hangingPunct="0"/>
              <a:t>‹#›</a:t>
            </a:fld>
            <a:endParaRPr kumimoji="0" lang="en-US" altLang="ja-JP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918" tIns="45152" rIns="91918" bIns="45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 smtClean="0"/>
              <a:t>Click to edit Master notes styles</a:t>
            </a:r>
          </a:p>
          <a:p>
            <a:pPr lvl="1"/>
            <a:r>
              <a:rPr lang="en-US" altLang="ja-JP" noProof="0" smtClean="0"/>
              <a:t>Second Level</a:t>
            </a:r>
          </a:p>
          <a:p>
            <a:pPr lvl="2"/>
            <a:r>
              <a:rPr lang="en-US" altLang="ja-JP" noProof="0" smtClean="0"/>
              <a:t>Third Level</a:t>
            </a:r>
          </a:p>
          <a:p>
            <a:pPr lvl="3"/>
            <a:r>
              <a:rPr lang="en-US" altLang="ja-JP" noProof="0" smtClean="0"/>
              <a:t>Fourth Level</a:t>
            </a:r>
          </a:p>
          <a:p>
            <a:pPr lvl="4"/>
            <a:r>
              <a:rPr lang="en-US" altLang="ja-JP" noProof="0" smtClean="0"/>
              <a:t>Fifth Level</a:t>
            </a:r>
          </a:p>
        </p:txBody>
      </p:sp>
      <p:sp>
        <p:nvSpPr>
          <p:cNvPr id="2457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1675"/>
            <a:ext cx="4618038" cy="3463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510338" y="8872538"/>
            <a:ext cx="4032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918" tIns="45152" rIns="91918" bIns="45152" anchor="ctr">
            <a:spAutoFit/>
          </a:bodyPr>
          <a:lstStyle/>
          <a:p>
            <a:pPr algn="r" defTabSz="928688" eaLnBrk="0" hangingPunct="0"/>
            <a:fld id="{E57D69AB-1385-4045-A7FE-02DE9EBC9286}" type="slidenum">
              <a:rPr kumimoji="0" lang="ja-JP" altLang="en-US" sz="1400"/>
              <a:pPr algn="r" defTabSz="928688" eaLnBrk="0" hangingPunct="0"/>
              <a:t>‹#›</a:t>
            </a:fld>
            <a:endParaRPr kumimoji="0" lang="en-US" altLang="ja-JP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2519" tIns="46259" rIns="92519" bIns="46259"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2519" tIns="46259" rIns="92519" bIns="46259"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2519" tIns="46259" rIns="92519" bIns="46259"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2519" tIns="46259" rIns="92519" bIns="46259"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2519" tIns="46259" rIns="92519" bIns="46259"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2519" tIns="46259" rIns="92519" bIns="46259"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2519" tIns="46259" rIns="92519" bIns="46259"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2519" tIns="46259" rIns="92519" bIns="46259"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2519" tIns="46259" rIns="92519" bIns="46259"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519" tIns="46259" rIns="92519" bIns="46259"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2519" tIns="46259" rIns="92519" bIns="46259"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2519" tIns="46259" rIns="92519" bIns="46259"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2519" tIns="46259" rIns="92519" bIns="46259"/>
          <a:lstStyle/>
          <a:p>
            <a:r>
              <a:rPr lang="en-US" altLang="ja-JP" dirty="0" smtClean="0"/>
              <a:t>Blood</a:t>
            </a:r>
            <a:r>
              <a:rPr lang="en-US" altLang="ja-JP" baseline="0" dirty="0" smtClean="0"/>
              <a:t> cell from 100 year old person has on average 4,000 errors in the genes of that cell.  Not deadly, yet.  Eyelid cells from middle age men have 60-180 errors from sunlight. </a:t>
            </a:r>
            <a:endParaRPr lang="ja-JP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2519" tIns="46259" rIns="92519" bIns="46259"/>
          <a:lstStyle/>
          <a:p>
            <a:r>
              <a:rPr lang="en-US" altLang="ja-JP" dirty="0" smtClean="0"/>
              <a:t>Blood</a:t>
            </a:r>
            <a:r>
              <a:rPr lang="en-US" altLang="ja-JP" baseline="0" dirty="0" smtClean="0"/>
              <a:t> cell from 100 year old person has on average 4,000 errors in the genes of that cell.  Not deadly, yet.  Eyelid cells from middle age men have 60-180 errors from sunlight. </a:t>
            </a:r>
            <a:endParaRPr lang="ja-JP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2519" tIns="46259" rIns="92519" bIns="46259"/>
          <a:lstStyle/>
          <a:p>
            <a:r>
              <a:rPr lang="en-US" altLang="ja-JP" dirty="0" smtClean="0"/>
              <a:t>Blood</a:t>
            </a:r>
            <a:r>
              <a:rPr lang="en-US" altLang="ja-JP" baseline="0" dirty="0" smtClean="0"/>
              <a:t> cell from 100 year old person has on average 4,000 errors in the genes of that cell.  Not deadly, yet.  Eyelid cells from middle age men have 60-180 errors from sunlight. </a:t>
            </a:r>
            <a:endParaRPr lang="ja-JP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2519" tIns="46259" rIns="92519" bIns="46259"/>
          <a:lstStyle/>
          <a:p>
            <a:r>
              <a:rPr lang="en-US" altLang="ja-JP" dirty="0" smtClean="0"/>
              <a:t>Blood</a:t>
            </a:r>
            <a:r>
              <a:rPr lang="en-US" altLang="ja-JP" baseline="0" dirty="0" smtClean="0"/>
              <a:t> cell from 100 year old person has on average 4,000 errors in the genes of that cell.  Not deadly, yet.  Eyelid cells from middle age men have 60-180 errors from sunlight. </a:t>
            </a:r>
            <a:endParaRPr lang="ja-JP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2519" tIns="46259" rIns="92519" bIns="46259"/>
          <a:lstStyle/>
          <a:p>
            <a:r>
              <a:rPr lang="en-US" altLang="ja-JP" dirty="0" smtClean="0"/>
              <a:t>Blood</a:t>
            </a:r>
            <a:r>
              <a:rPr lang="en-US" altLang="ja-JP" baseline="0" dirty="0" smtClean="0"/>
              <a:t> cell from 100 year old person has on average 4,000 errors in the genes of that cell.  Not deadly, yet.  Eyelid cells from middle age men have 60-180 errors from sunlight. </a:t>
            </a:r>
            <a:endParaRPr lang="ja-JP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2519" tIns="46259" rIns="92519" bIns="46259"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2519" tIns="46259" rIns="92519" bIns="46259"/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EF6EEA-E583-47BB-8860-3215172CE698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8E5DA-AB27-46D7-8451-8FADBE63EC39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236185-1BF4-451D-8B0B-17200CD45C9D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7A5EEC-0D6F-4DB2-AFDC-B611B056B0AD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E1E269-F193-46F9-8048-881B31C4B29A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B801D-E033-4430-B5CE-9EE0F3CFE827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FC691B-F562-4B0C-A4B3-5D5A0C692109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FC3F5A-A0BB-405B-B67F-31104F230D65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78CD34-6AA1-4CFE-A338-765A3BC61780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AAF3C9-D40E-4283-9DE3-7B3E9F64EC19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50B591-28B4-4AD3-BAD9-E2CC6269453F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FA7555C-38DA-4270-8689-954FA81C9CDD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ueVelv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162800" cy="1295400"/>
          </a:xfrm>
        </p:spPr>
        <p:txBody>
          <a:bodyPr/>
          <a:lstStyle/>
          <a:p>
            <a:pPr eaLnBrk="1" hangingPunct="1"/>
            <a:r>
              <a:rPr lang="en-US" altLang="ja-JP" sz="4000" i="1" dirty="0" smtClean="0">
                <a:solidFill>
                  <a:srgbClr val="FFFF00"/>
                </a:solidFill>
              </a:rPr>
              <a:t>The Cancer Miracle!</a:t>
            </a:r>
            <a:br>
              <a:rPr lang="en-US" altLang="ja-JP" sz="4000" i="1" dirty="0" smtClean="0">
                <a:solidFill>
                  <a:srgbClr val="FFFF00"/>
                </a:solidFill>
              </a:rPr>
            </a:br>
            <a:r>
              <a:rPr lang="en-US" altLang="ja-JP" sz="2800" i="1" dirty="0" smtClean="0">
                <a:solidFill>
                  <a:srgbClr val="FF0000"/>
                </a:solidFill>
              </a:rPr>
              <a:t>It’s Not a Cure – It’s Prevention</a:t>
            </a:r>
            <a:endParaRPr lang="en-US" altLang="ja-JP" sz="2800" dirty="0" smtClean="0">
              <a:solidFill>
                <a:srgbClr val="FF0000"/>
              </a:solidFill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2743200" y="5534025"/>
            <a:ext cx="6400800" cy="12311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kumimoji="0" lang="en-US" altLang="ja-JP" sz="3200" i="1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kumimoji="0" lang="en-US" altLang="ja-JP" sz="2800" i="1" dirty="0">
                <a:solidFill>
                  <a:srgbClr val="CC0000"/>
                </a:solidFill>
                <a:latin typeface="Times New Roman" pitchFamily="18" charset="0"/>
              </a:rPr>
              <a:t>Tom </a:t>
            </a:r>
            <a:r>
              <a:rPr kumimoji="0" lang="en-US" altLang="ja-JP" sz="2800" i="1" dirty="0" smtClean="0">
                <a:solidFill>
                  <a:srgbClr val="CC0000"/>
                </a:solidFill>
                <a:latin typeface="Times New Roman" pitchFamily="18" charset="0"/>
              </a:rPr>
              <a:t>Pool, MPH</a:t>
            </a:r>
            <a:r>
              <a:rPr kumimoji="0" lang="en-US" altLang="ja-JP" sz="2800" i="1" dirty="0">
                <a:solidFill>
                  <a:srgbClr val="CC0000"/>
                </a:solidFill>
                <a:latin typeface="Times New Roman" pitchFamily="18" charset="0"/>
              </a:rPr>
              <a:t>, DVM, DACVPM</a:t>
            </a:r>
          </a:p>
          <a:p>
            <a:pPr algn="ctr" eaLnBrk="0" hangingPunct="0">
              <a:spcBef>
                <a:spcPct val="50000"/>
              </a:spcBef>
            </a:pPr>
            <a:r>
              <a:rPr kumimoji="0" lang="en-US" altLang="ja-JP" sz="2800" i="1" dirty="0" smtClean="0">
                <a:solidFill>
                  <a:srgbClr val="CC0000"/>
                </a:solidFill>
                <a:latin typeface="Times New Roman" pitchFamily="18" charset="0"/>
              </a:rPr>
              <a:t>21 November 2019</a:t>
            </a:r>
            <a:endParaRPr kumimoji="0" lang="en-US" altLang="ja-JP" sz="2800" i="1" dirty="0"/>
          </a:p>
        </p:txBody>
      </p:sp>
      <p:pic>
        <p:nvPicPr>
          <p:cNvPr id="7" name="Picture 6" descr="breast cancer 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295400"/>
            <a:ext cx="6324600" cy="41437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ueVelv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ja-JP" sz="3600" i="1" dirty="0" smtClean="0">
                <a:solidFill>
                  <a:srgbClr val="FFFF00"/>
                </a:solidFill>
              </a:rPr>
              <a:t>Cancer Mysteries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715000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Sharks get cancer, but rarely.  Mole rats don’t.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Tasmanian devils get contagious cancer</a:t>
            </a:r>
            <a:r>
              <a:rPr lang="en-US" altLang="ja-JP" i="1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Humans too.  Cervix – HPV, Liver – </a:t>
            </a:r>
            <a:r>
              <a:rPr lang="en-US" altLang="ja-JP" i="1" dirty="0" err="1" smtClean="0">
                <a:solidFill>
                  <a:schemeClr val="bg1"/>
                </a:solidFill>
              </a:rPr>
              <a:t>Hep</a:t>
            </a:r>
            <a:r>
              <a:rPr lang="en-US" altLang="ja-JP" i="1" dirty="0" smtClean="0">
                <a:solidFill>
                  <a:schemeClr val="bg1"/>
                </a:solidFill>
              </a:rPr>
              <a:t> B, C.</a:t>
            </a:r>
            <a:endParaRPr lang="en-US" altLang="ja-JP" i="1" dirty="0" smtClean="0">
              <a:solidFill>
                <a:schemeClr val="bg1"/>
              </a:solidFill>
            </a:endParaRPr>
          </a:p>
          <a:p>
            <a:pPr eaLnBrk="1" hangingPunct="1">
              <a:buClr>
                <a:srgbClr val="FFFF00"/>
              </a:buClr>
              <a:buSzPct val="55000"/>
              <a:buNone/>
            </a:pPr>
            <a:endParaRPr lang="en-US" altLang="ja-JP" i="1" dirty="0" smtClean="0">
              <a:solidFill>
                <a:schemeClr val="bg1"/>
              </a:solidFill>
            </a:endParaRP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endParaRPr lang="en-US" altLang="ja-JP" i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7" descr="Cancer liv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048000"/>
            <a:ext cx="4648200" cy="3073622"/>
          </a:xfrm>
          <a:prstGeom prst="rect">
            <a:avLst/>
          </a:prstGeom>
        </p:spPr>
      </p:pic>
      <p:pic>
        <p:nvPicPr>
          <p:cNvPr id="10" name="Picture 9" descr="Cancer liver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047999"/>
            <a:ext cx="4267200" cy="239846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ueVelv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ja-JP" sz="3600" i="1" dirty="0" smtClean="0">
                <a:solidFill>
                  <a:srgbClr val="FFFF00"/>
                </a:solidFill>
              </a:rPr>
              <a:t>Cancer Mysteries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err="1" smtClean="0">
                <a:solidFill>
                  <a:schemeClr val="bg1"/>
                </a:solidFill>
              </a:rPr>
              <a:t>Laron</a:t>
            </a:r>
            <a:r>
              <a:rPr lang="en-US" altLang="ja-JP" i="1" dirty="0" smtClean="0">
                <a:solidFill>
                  <a:schemeClr val="bg1"/>
                </a:solidFill>
              </a:rPr>
              <a:t> Syndrome dwarves – No cancer.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endParaRPr lang="en-US" altLang="ja-JP" i="1" dirty="0" smtClean="0">
              <a:solidFill>
                <a:schemeClr val="bg1"/>
              </a:solidFill>
            </a:endParaRPr>
          </a:p>
          <a:p>
            <a:pPr eaLnBrk="1" hangingPunct="1">
              <a:buClr>
                <a:srgbClr val="FFFF00"/>
              </a:buClr>
              <a:buSzPct val="55000"/>
              <a:buNone/>
            </a:pPr>
            <a:endParaRPr lang="en-US" altLang="ja-JP" i="1" dirty="0" smtClean="0">
              <a:solidFill>
                <a:schemeClr val="bg1"/>
              </a:solidFill>
            </a:endParaRP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endParaRPr lang="en-US" altLang="ja-JP" i="1" dirty="0" smtClean="0">
              <a:solidFill>
                <a:schemeClr val="bg1"/>
              </a:solidFill>
            </a:endParaRPr>
          </a:p>
        </p:txBody>
      </p:sp>
      <p:pic>
        <p:nvPicPr>
          <p:cNvPr id="10" name="Picture 9" descr="Screen Shot 11-21-19 at 04.12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447800"/>
            <a:ext cx="7401890" cy="5257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ueVelv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ja-JP" sz="3600" i="1" dirty="0" err="1" smtClean="0">
                <a:solidFill>
                  <a:srgbClr val="FFFF00"/>
                </a:solidFill>
              </a:rPr>
              <a:t>Methionine</a:t>
            </a:r>
            <a:r>
              <a:rPr lang="en-US" altLang="ja-JP" sz="3600" i="1" dirty="0" smtClean="0">
                <a:solidFill>
                  <a:srgbClr val="FFFF00"/>
                </a:solidFill>
              </a:rPr>
              <a:t> and Cancer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715000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Amino acids </a:t>
            </a:r>
            <a:r>
              <a:rPr lang="en-US" altLang="ja-JP" i="1" dirty="0" smtClean="0">
                <a:solidFill>
                  <a:schemeClr val="bg1"/>
                </a:solidFill>
              </a:rPr>
              <a:t>are </a:t>
            </a:r>
            <a:r>
              <a:rPr lang="en-US" altLang="ja-JP" i="1" dirty="0" smtClean="0">
                <a:solidFill>
                  <a:schemeClr val="bg1"/>
                </a:solidFill>
              </a:rPr>
              <a:t>building blocks of proteins</a:t>
            </a:r>
            <a:r>
              <a:rPr lang="en-US" altLang="ja-JP" i="1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err="1" smtClean="0">
                <a:solidFill>
                  <a:schemeClr val="bg1"/>
                </a:solidFill>
              </a:rPr>
              <a:t>Methionine</a:t>
            </a:r>
            <a:r>
              <a:rPr lang="en-US" altLang="ja-JP" i="1" dirty="0" smtClean="0">
                <a:solidFill>
                  <a:schemeClr val="bg1"/>
                </a:solidFill>
              </a:rPr>
              <a:t> is an essential amino acid, but</a:t>
            </a:r>
            <a:r>
              <a:rPr lang="en-US" altLang="ja-JP" i="1" dirty="0" smtClean="0">
                <a:solidFill>
                  <a:schemeClr val="bg1"/>
                </a:solidFill>
              </a:rPr>
              <a:t>…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Restricting </a:t>
            </a:r>
            <a:r>
              <a:rPr lang="en-US" altLang="ja-JP" i="1" dirty="0" err="1" smtClean="0">
                <a:solidFill>
                  <a:schemeClr val="bg1"/>
                </a:solidFill>
              </a:rPr>
              <a:t>methionine</a:t>
            </a:r>
            <a:r>
              <a:rPr lang="en-US" altLang="ja-JP" i="1" dirty="0" smtClean="0">
                <a:solidFill>
                  <a:schemeClr val="bg1"/>
                </a:solidFill>
              </a:rPr>
              <a:t> reliably promotes longevity of lab animals by &gt;40</a:t>
            </a:r>
            <a:r>
              <a:rPr lang="en-US" altLang="ja-JP" i="1" dirty="0" smtClean="0">
                <a:solidFill>
                  <a:schemeClr val="bg1"/>
                </a:solidFill>
              </a:rPr>
              <a:t>%.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That same restriction seems to significantly improve efficacy of cancer chemotherapy</a:t>
            </a:r>
            <a:r>
              <a:rPr lang="en-US" altLang="ja-JP" i="1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New study from Duke Univ. in “Nature” found significant improvement in human cancer patients from </a:t>
            </a:r>
            <a:r>
              <a:rPr lang="en-US" altLang="ja-JP" i="1" dirty="0" err="1" smtClean="0">
                <a:solidFill>
                  <a:schemeClr val="bg1"/>
                </a:solidFill>
              </a:rPr>
              <a:t>methionine</a:t>
            </a:r>
            <a:r>
              <a:rPr lang="en-US" altLang="ja-JP" i="1" dirty="0" smtClean="0">
                <a:solidFill>
                  <a:schemeClr val="bg1"/>
                </a:solidFill>
              </a:rPr>
              <a:t> restricted diet</a:t>
            </a:r>
            <a:r>
              <a:rPr lang="en-US" altLang="ja-JP" i="1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May be the key to calorie restriction &amp; longevity.  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endParaRPr lang="en-US" altLang="ja-JP" i="1" dirty="0" smtClean="0">
              <a:solidFill>
                <a:schemeClr val="bg1"/>
              </a:solidFill>
            </a:endParaRP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endParaRPr lang="en-US" altLang="ja-JP" i="1" dirty="0" smtClean="0">
              <a:solidFill>
                <a:schemeClr val="bg1"/>
              </a:solidFill>
            </a:endParaRP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endParaRPr lang="en-US" altLang="ja-JP" i="1" dirty="0" smtClean="0">
              <a:solidFill>
                <a:schemeClr val="bg1"/>
              </a:solidFill>
            </a:endParaRP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endParaRPr lang="en-US" altLang="ja-JP" i="1" dirty="0" smtClean="0">
              <a:solidFill>
                <a:schemeClr val="bg1"/>
              </a:solidFill>
            </a:endParaRP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endParaRPr lang="en-US" altLang="ja-JP" i="1" dirty="0" smtClean="0">
              <a:solidFill>
                <a:schemeClr val="bg1"/>
              </a:solidFill>
            </a:endParaRP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endParaRPr lang="en-US" altLang="ja-JP" i="1" dirty="0" smtClean="0">
              <a:solidFill>
                <a:schemeClr val="bg1"/>
              </a:solidFill>
            </a:endParaRP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endParaRPr lang="en-US" altLang="ja-JP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ueVelv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ja-JP" sz="3600" i="1" dirty="0" smtClean="0">
                <a:solidFill>
                  <a:srgbClr val="FFFF00"/>
                </a:solidFill>
              </a:rPr>
              <a:t>So, Should We Eat Less </a:t>
            </a:r>
            <a:r>
              <a:rPr lang="en-US" altLang="ja-JP" sz="3600" i="1" dirty="0" err="1" smtClean="0">
                <a:solidFill>
                  <a:srgbClr val="FFFF00"/>
                </a:solidFill>
              </a:rPr>
              <a:t>Methionine</a:t>
            </a:r>
            <a:r>
              <a:rPr lang="en-US" altLang="ja-JP" sz="3600" i="1" dirty="0" smtClean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715000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Probably.  Almost certainly.  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Richest sources - red meats, poultry, fish.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Dairy/Eggs have about 2/3 as much.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Beans about 1/3 as much.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Fruits and other vegetables, almost none.  </a:t>
            </a:r>
          </a:p>
        </p:txBody>
      </p:sp>
      <p:pic>
        <p:nvPicPr>
          <p:cNvPr id="5" name="Picture 4" descr="cutting me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10000"/>
            <a:ext cx="4572000" cy="3048000"/>
          </a:xfrm>
          <a:prstGeom prst="rect">
            <a:avLst/>
          </a:prstGeom>
        </p:spPr>
      </p:pic>
      <p:pic>
        <p:nvPicPr>
          <p:cNvPr id="6" name="Picture 5" descr="Screen Shot 11-06-19 at 10.55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899139"/>
            <a:ext cx="4572000" cy="295886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ueVelv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ja-JP" sz="3600" i="1" dirty="0" err="1" smtClean="0">
                <a:solidFill>
                  <a:srgbClr val="FFFF00"/>
                </a:solidFill>
              </a:rPr>
              <a:t>Leucine</a:t>
            </a:r>
            <a:r>
              <a:rPr lang="en-US" altLang="ja-JP" sz="3600" i="1" dirty="0" smtClean="0">
                <a:solidFill>
                  <a:srgbClr val="FFFF00"/>
                </a:solidFill>
              </a:rPr>
              <a:t> and Cancer</a:t>
            </a:r>
            <a:endParaRPr lang="en-US" altLang="ja-JP" sz="3600" i="1" dirty="0" smtClean="0">
              <a:solidFill>
                <a:srgbClr val="FFFF00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Almost same story as </a:t>
            </a:r>
            <a:r>
              <a:rPr lang="en-US" altLang="ja-JP" i="1" dirty="0" err="1" smtClean="0">
                <a:solidFill>
                  <a:schemeClr val="bg1"/>
                </a:solidFill>
              </a:rPr>
              <a:t>methionine</a:t>
            </a:r>
            <a:r>
              <a:rPr lang="en-US" altLang="ja-JP" i="1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Essential amino acid, highest sources: meats.</a:t>
            </a:r>
            <a:endParaRPr lang="en-US" altLang="ja-JP" i="1" dirty="0" smtClean="0">
              <a:solidFill>
                <a:schemeClr val="bg1"/>
              </a:solidFill>
            </a:endParaRPr>
          </a:p>
        </p:txBody>
      </p:sp>
      <p:pic>
        <p:nvPicPr>
          <p:cNvPr id="5" name="Picture 4" descr="Screen Shot 11-20-19 at 09.0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99" y="2438400"/>
            <a:ext cx="7887801" cy="3658111"/>
          </a:xfrm>
          <a:prstGeom prst="rect">
            <a:avLst/>
          </a:prstGeom>
        </p:spPr>
      </p:pic>
      <p:pic>
        <p:nvPicPr>
          <p:cNvPr id="6" name="Picture 5" descr="Screen Shot 11-20-19 at 08.48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072" y="2057400"/>
            <a:ext cx="8449855" cy="4639323"/>
          </a:xfrm>
          <a:prstGeom prst="rect">
            <a:avLst/>
          </a:prstGeom>
        </p:spPr>
      </p:pic>
      <p:pic>
        <p:nvPicPr>
          <p:cNvPr id="8" name="Picture 7" descr="Screen Shot 11-20-19 at 08.42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7411064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ueVelv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ja-JP" sz="3600" i="1" dirty="0" smtClean="0">
                <a:solidFill>
                  <a:srgbClr val="FFFF00"/>
                </a:solidFill>
              </a:rPr>
              <a:t>What To Do…</a:t>
            </a:r>
            <a:endParaRPr lang="en-US" altLang="ja-JP" sz="3600" i="1" dirty="0" smtClean="0">
              <a:solidFill>
                <a:srgbClr val="FFFF00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Stop smoking, lose weight, eat less </a:t>
            </a:r>
            <a:r>
              <a:rPr lang="en-US" altLang="ja-JP" i="1" u="sng" dirty="0" smtClean="0">
                <a:solidFill>
                  <a:schemeClr val="bg1"/>
                </a:solidFill>
              </a:rPr>
              <a:t>meat</a:t>
            </a:r>
            <a:r>
              <a:rPr lang="en-US" altLang="ja-JP" i="1" dirty="0" smtClean="0">
                <a:solidFill>
                  <a:schemeClr val="bg1"/>
                </a:solidFill>
              </a:rPr>
              <a:t>, lots more fruits, </a:t>
            </a:r>
            <a:r>
              <a:rPr lang="en-US" altLang="ja-JP" i="1" dirty="0" err="1" smtClean="0">
                <a:solidFill>
                  <a:schemeClr val="bg1"/>
                </a:solidFill>
              </a:rPr>
              <a:t>vegs</a:t>
            </a:r>
            <a:r>
              <a:rPr lang="en-US" altLang="ja-JP" i="1" dirty="0" smtClean="0">
                <a:solidFill>
                  <a:schemeClr val="bg1"/>
                </a:solidFill>
              </a:rPr>
              <a:t>, whole grains.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Get colonoscopy every 10 years.</a:t>
            </a:r>
          </a:p>
        </p:txBody>
      </p:sp>
      <p:pic>
        <p:nvPicPr>
          <p:cNvPr id="7" name="Picture 6" descr="Cancer Col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0" y="2571750"/>
            <a:ext cx="7334250" cy="42862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ueVelv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ja-JP" sz="3600" i="1" dirty="0" smtClean="0">
                <a:solidFill>
                  <a:srgbClr val="FFFF00"/>
                </a:solidFill>
              </a:rPr>
              <a:t>What To Do…</a:t>
            </a:r>
            <a:endParaRPr lang="en-US" altLang="ja-JP" sz="3600" i="1" dirty="0" smtClean="0">
              <a:solidFill>
                <a:srgbClr val="FFFF00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Stop smoking, lose weight, eat less </a:t>
            </a:r>
            <a:r>
              <a:rPr lang="en-US" altLang="ja-JP" i="1" u="sng" dirty="0" smtClean="0">
                <a:solidFill>
                  <a:schemeClr val="bg1"/>
                </a:solidFill>
              </a:rPr>
              <a:t>meat</a:t>
            </a:r>
            <a:r>
              <a:rPr lang="en-US" altLang="ja-JP" i="1" dirty="0" smtClean="0">
                <a:solidFill>
                  <a:schemeClr val="bg1"/>
                </a:solidFill>
              </a:rPr>
              <a:t>, lots more fruits, </a:t>
            </a:r>
            <a:r>
              <a:rPr lang="en-US" altLang="ja-JP" i="1" dirty="0" err="1" smtClean="0">
                <a:solidFill>
                  <a:schemeClr val="bg1"/>
                </a:solidFill>
              </a:rPr>
              <a:t>vegs</a:t>
            </a:r>
            <a:r>
              <a:rPr lang="en-US" altLang="ja-JP" i="1" dirty="0" smtClean="0">
                <a:solidFill>
                  <a:schemeClr val="bg1"/>
                </a:solidFill>
              </a:rPr>
              <a:t>, whole grains.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Get colonoscopy every 10 years.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err="1" smtClean="0">
                <a:solidFill>
                  <a:schemeClr val="bg1"/>
                </a:solidFill>
              </a:rPr>
              <a:t>Vacc</a:t>
            </a:r>
            <a:r>
              <a:rPr lang="en-US" altLang="ja-JP" i="1" dirty="0" smtClean="0">
                <a:solidFill>
                  <a:schemeClr val="bg1"/>
                </a:solidFill>
              </a:rPr>
              <a:t>. kids for HPV and </a:t>
            </a:r>
            <a:r>
              <a:rPr lang="en-US" altLang="ja-JP" i="1" dirty="0" err="1" smtClean="0">
                <a:solidFill>
                  <a:schemeClr val="bg1"/>
                </a:solidFill>
              </a:rPr>
              <a:t>Hep</a:t>
            </a:r>
            <a:r>
              <a:rPr lang="en-US" altLang="ja-JP" i="1" dirty="0" smtClean="0">
                <a:solidFill>
                  <a:schemeClr val="bg1"/>
                </a:solidFill>
              </a:rPr>
              <a:t> B!!!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Get regular exercise. Walking </a:t>
            </a:r>
            <a:r>
              <a:rPr lang="en-US" altLang="ja-JP" i="1" dirty="0" smtClean="0">
                <a:solidFill>
                  <a:schemeClr val="bg1"/>
                </a:solidFill>
              </a:rPr>
              <a:t>21 min/day </a:t>
            </a:r>
            <a:r>
              <a:rPr lang="en-US" altLang="ja-JP" i="1" dirty="0" err="1" smtClean="0">
                <a:solidFill>
                  <a:schemeClr val="bg1"/>
                </a:solidFill>
              </a:rPr>
              <a:t>enuf</a:t>
            </a:r>
            <a:r>
              <a:rPr lang="en-US" altLang="ja-JP" i="1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Regular check-ups: skin, breasts, cervix, prostate, etc.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Avoid inflammation…sugar, asbestos: C-</a:t>
            </a:r>
            <a:r>
              <a:rPr lang="en-US" altLang="ja-JP" i="1" dirty="0" err="1" smtClean="0">
                <a:solidFill>
                  <a:schemeClr val="bg1"/>
                </a:solidFill>
              </a:rPr>
              <a:t>RePro</a:t>
            </a:r>
            <a:endParaRPr lang="en-US" altLang="ja-JP" i="1" dirty="0" smtClean="0">
              <a:solidFill>
                <a:schemeClr val="bg1"/>
              </a:solidFill>
            </a:endParaRP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endParaRPr lang="en-US" altLang="ja-JP" i="1" dirty="0" smtClean="0">
              <a:solidFill>
                <a:schemeClr val="bg1"/>
              </a:solidFill>
            </a:endParaRPr>
          </a:p>
        </p:txBody>
      </p:sp>
      <p:pic>
        <p:nvPicPr>
          <p:cNvPr id="7" name="Picture 6" descr="Screen Shot 11-21-19 at 03.14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1363139"/>
            <a:ext cx="5105400" cy="500943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ueVelv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ja-JP" sz="3600" i="1" dirty="0" smtClean="0">
                <a:solidFill>
                  <a:srgbClr val="FFFF00"/>
                </a:solidFill>
              </a:rPr>
              <a:t>What To Do…</a:t>
            </a:r>
            <a:endParaRPr lang="en-US" altLang="ja-JP" sz="3600" i="1" dirty="0" smtClean="0">
              <a:solidFill>
                <a:srgbClr val="FFFF00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Stop smoking, lose weight, eat less </a:t>
            </a:r>
            <a:r>
              <a:rPr lang="en-US" altLang="ja-JP" i="1" u="sng" dirty="0" smtClean="0">
                <a:solidFill>
                  <a:schemeClr val="bg1"/>
                </a:solidFill>
              </a:rPr>
              <a:t>meat</a:t>
            </a:r>
            <a:r>
              <a:rPr lang="en-US" altLang="ja-JP" i="1" dirty="0" smtClean="0">
                <a:solidFill>
                  <a:schemeClr val="bg1"/>
                </a:solidFill>
              </a:rPr>
              <a:t>, lots more fruits, </a:t>
            </a:r>
            <a:r>
              <a:rPr lang="en-US" altLang="ja-JP" i="1" dirty="0" err="1" smtClean="0">
                <a:solidFill>
                  <a:schemeClr val="bg1"/>
                </a:solidFill>
              </a:rPr>
              <a:t>vegs</a:t>
            </a:r>
            <a:r>
              <a:rPr lang="en-US" altLang="ja-JP" i="1" dirty="0" smtClean="0">
                <a:solidFill>
                  <a:schemeClr val="bg1"/>
                </a:solidFill>
              </a:rPr>
              <a:t>, whole grains.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Get colonoscopy every 10 years.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err="1" smtClean="0">
                <a:solidFill>
                  <a:schemeClr val="bg1"/>
                </a:solidFill>
              </a:rPr>
              <a:t>Vacc</a:t>
            </a:r>
            <a:r>
              <a:rPr lang="en-US" altLang="ja-JP" i="1" dirty="0" smtClean="0">
                <a:solidFill>
                  <a:schemeClr val="bg1"/>
                </a:solidFill>
              </a:rPr>
              <a:t>. kids for HPV and </a:t>
            </a:r>
            <a:r>
              <a:rPr lang="en-US" altLang="ja-JP" i="1" dirty="0" err="1" smtClean="0">
                <a:solidFill>
                  <a:schemeClr val="bg1"/>
                </a:solidFill>
              </a:rPr>
              <a:t>Hep</a:t>
            </a:r>
            <a:r>
              <a:rPr lang="en-US" altLang="ja-JP" i="1" dirty="0" smtClean="0">
                <a:solidFill>
                  <a:schemeClr val="bg1"/>
                </a:solidFill>
              </a:rPr>
              <a:t> B!!!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Get regular exercise. Walking </a:t>
            </a:r>
            <a:r>
              <a:rPr lang="en-US" altLang="ja-JP" i="1" dirty="0" smtClean="0">
                <a:solidFill>
                  <a:schemeClr val="bg1"/>
                </a:solidFill>
              </a:rPr>
              <a:t>21 min/day </a:t>
            </a:r>
            <a:r>
              <a:rPr lang="en-US" altLang="ja-JP" i="1" dirty="0" err="1" smtClean="0">
                <a:solidFill>
                  <a:schemeClr val="bg1"/>
                </a:solidFill>
              </a:rPr>
              <a:t>enuf</a:t>
            </a:r>
            <a:r>
              <a:rPr lang="en-US" altLang="ja-JP" i="1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Regular check-ups: skin, breasts, cervix, prostate, etc.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Avoid inflammation…sugar, asbestos: C-</a:t>
            </a:r>
            <a:r>
              <a:rPr lang="en-US" altLang="ja-JP" i="1" dirty="0" err="1" smtClean="0">
                <a:solidFill>
                  <a:schemeClr val="bg1"/>
                </a:solidFill>
              </a:rPr>
              <a:t>RePro</a:t>
            </a:r>
            <a:endParaRPr lang="en-US" altLang="ja-JP" i="1" dirty="0" smtClean="0">
              <a:solidFill>
                <a:schemeClr val="bg1"/>
              </a:solidFill>
            </a:endParaRP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Eat cultured products daily: Yogurt, cot. cheese.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endParaRPr lang="en-US" altLang="ja-JP" i="1" dirty="0" smtClean="0">
              <a:solidFill>
                <a:schemeClr val="bg1"/>
              </a:solidFill>
            </a:endParaRPr>
          </a:p>
        </p:txBody>
      </p:sp>
      <p:pic>
        <p:nvPicPr>
          <p:cNvPr id="5" name="Picture 7" descr="yogur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447800"/>
            <a:ext cx="5341117" cy="40058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4" name="Picture 2" descr="BlueVelv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491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762000"/>
          </a:xfrm>
        </p:spPr>
        <p:txBody>
          <a:bodyPr/>
          <a:lstStyle/>
          <a:p>
            <a:r>
              <a:rPr lang="en-US" altLang="ja-JP" sz="3600" i="1" dirty="0" smtClean="0">
                <a:solidFill>
                  <a:srgbClr val="FFFF00"/>
                </a:solidFill>
              </a:rPr>
              <a:t>Your </a:t>
            </a:r>
            <a:r>
              <a:rPr lang="en-US" altLang="ja-JP" sz="3600" i="1" dirty="0" err="1" smtClean="0">
                <a:solidFill>
                  <a:srgbClr val="FFFF00"/>
                </a:solidFill>
              </a:rPr>
              <a:t>Microbiome</a:t>
            </a:r>
            <a:r>
              <a:rPr lang="en-US" altLang="ja-JP" sz="3600" i="1" dirty="0" smtClean="0">
                <a:solidFill>
                  <a:srgbClr val="FFFF00"/>
                </a:solidFill>
              </a:rPr>
              <a:t> Can Save You</a:t>
            </a:r>
            <a:endParaRPr lang="en-US" altLang="ja-JP" sz="3600" i="1" dirty="0">
              <a:solidFill>
                <a:srgbClr val="FFFF00"/>
              </a:solidFill>
            </a:endParaRP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838200"/>
            <a:ext cx="8610600" cy="2743200"/>
          </a:xfrm>
        </p:spPr>
        <p:txBody>
          <a:bodyPr/>
          <a:lstStyle/>
          <a:p>
            <a:pPr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sz="3000" i="1" dirty="0">
                <a:solidFill>
                  <a:schemeClr val="bg1"/>
                </a:solidFill>
              </a:rPr>
              <a:t>C3H/H3 tumor mouse:  Spontaneous tumors</a:t>
            </a:r>
          </a:p>
          <a:p>
            <a:pPr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sz="3000" i="1" dirty="0">
                <a:solidFill>
                  <a:schemeClr val="bg1"/>
                </a:solidFill>
              </a:rPr>
              <a:t>Sterile guts: 30% dev. tumors in 1 year.</a:t>
            </a:r>
          </a:p>
          <a:p>
            <a:pPr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sz="3000" i="1" u="sng" dirty="0">
                <a:solidFill>
                  <a:schemeClr val="bg1"/>
                </a:solidFill>
              </a:rPr>
              <a:t>E. coli</a:t>
            </a:r>
            <a:r>
              <a:rPr lang="en-US" altLang="ja-JP" sz="3000" i="1" dirty="0">
                <a:solidFill>
                  <a:schemeClr val="bg1"/>
                </a:solidFill>
              </a:rPr>
              <a:t> guts: 100% dev. tumors in 1 year.</a:t>
            </a:r>
          </a:p>
          <a:p>
            <a:pPr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sz="3000" i="1" u="sng" dirty="0">
                <a:solidFill>
                  <a:schemeClr val="bg1"/>
                </a:solidFill>
              </a:rPr>
              <a:t>E. coli</a:t>
            </a:r>
            <a:r>
              <a:rPr lang="en-US" altLang="ja-JP" sz="3000" i="1" dirty="0">
                <a:solidFill>
                  <a:schemeClr val="bg1"/>
                </a:solidFill>
              </a:rPr>
              <a:t> + yogurt orgs: 47% dev. tumors 1 year - constitutes a 75% reduction in risk.</a:t>
            </a:r>
            <a:endParaRPr lang="en-US" altLang="ja-JP" sz="3000" i="1" u="sng" dirty="0">
              <a:solidFill>
                <a:schemeClr val="bg1"/>
              </a:solidFill>
            </a:endParaRPr>
          </a:p>
        </p:txBody>
      </p:sp>
      <p:pic>
        <p:nvPicPr>
          <p:cNvPr id="294920" name="Picture 8" descr="mouse tumor 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199" y="3581400"/>
            <a:ext cx="5088881" cy="3032125"/>
          </a:xfrm>
          <a:prstGeom prst="rect">
            <a:avLst/>
          </a:prstGeom>
          <a:noFill/>
        </p:spPr>
      </p:pic>
      <p:pic>
        <p:nvPicPr>
          <p:cNvPr id="6" name="Picture 5" descr="Screen Shot 11-21-19 at 04.19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402" y="0"/>
            <a:ext cx="6249195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BlueVelv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971800"/>
            <a:ext cx="2971800" cy="838200"/>
          </a:xfrm>
        </p:spPr>
        <p:txBody>
          <a:bodyPr/>
          <a:lstStyle/>
          <a:p>
            <a:pPr eaLnBrk="1" hangingPunct="1"/>
            <a:r>
              <a:rPr lang="en-US" altLang="ja-JP" sz="4000" i="1" smtClean="0">
                <a:solidFill>
                  <a:srgbClr val="FF3300"/>
                </a:solidFill>
              </a:rPr>
              <a:t>End</a:t>
            </a:r>
          </a:p>
        </p:txBody>
      </p:sp>
      <p:pic>
        <p:nvPicPr>
          <p:cNvPr id="23556" name="Picture 10" descr="DanTom23Waho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3" y="3657600"/>
            <a:ext cx="29479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1" descr="29 Mahi 28 lb Waho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4600" y="0"/>
            <a:ext cx="5359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2" descr="27Mahi33lbWaho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13" y="0"/>
            <a:ext cx="2489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3" descr="41 lb Giant Trevall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4" descr="DaddyTommy18waho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35875" y="5295900"/>
            <a:ext cx="15081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5" descr="daum0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38400" y="2171700"/>
            <a:ext cx="1851025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6" descr="TomWahoo33s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70138" y="3657600"/>
            <a:ext cx="14112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7" descr="yukiAJ-1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08675" y="5486400"/>
            <a:ext cx="17272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8" descr="Fletcher20Mah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40625" y="0"/>
            <a:ext cx="16033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9" descr="FamilyFishingDec2011b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90850" y="5486400"/>
            <a:ext cx="104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20" descr="TomLehiYard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032250" y="5486400"/>
            <a:ext cx="10191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21" descr="TomDogtooth31sm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051425" y="5486400"/>
            <a:ext cx="10334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23" descr="Aso009M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880350" y="1828800"/>
            <a:ext cx="12636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ueVelv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ja-JP" sz="3600" i="1" dirty="0" smtClean="0">
                <a:solidFill>
                  <a:srgbClr val="FFFF00"/>
                </a:solidFill>
              </a:rPr>
              <a:t>What is Cancer?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715000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In the next 5 years cancer will be #1 killer in US.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Two </a:t>
            </a:r>
            <a:r>
              <a:rPr lang="en-US" altLang="ja-JP" i="1" dirty="0" smtClean="0">
                <a:solidFill>
                  <a:schemeClr val="bg1"/>
                </a:solidFill>
              </a:rPr>
              <a:t>19</a:t>
            </a:r>
            <a:r>
              <a:rPr lang="en-US" altLang="ja-JP" i="1" baseline="30000" dirty="0" smtClean="0">
                <a:solidFill>
                  <a:schemeClr val="bg1"/>
                </a:solidFill>
              </a:rPr>
              <a:t>th</a:t>
            </a:r>
            <a:r>
              <a:rPr lang="en-US" altLang="ja-JP" i="1" dirty="0" smtClean="0">
                <a:solidFill>
                  <a:schemeClr val="bg1"/>
                </a:solidFill>
              </a:rPr>
              <a:t> century surgeons named cancer “The King of Terrors”  &amp; “The Emperor of Maladies</a:t>
            </a:r>
            <a:r>
              <a:rPr lang="en-US" altLang="ja-JP" i="1" dirty="0" smtClean="0">
                <a:solidFill>
                  <a:schemeClr val="bg1"/>
                </a:solidFill>
              </a:rPr>
              <a:t>.”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Mostly </a:t>
            </a:r>
            <a:r>
              <a:rPr lang="en-US" altLang="ja-JP" i="1" dirty="0" smtClean="0">
                <a:solidFill>
                  <a:schemeClr val="bg1"/>
                </a:solidFill>
              </a:rPr>
              <a:t>a disease of aging, we now live to see </a:t>
            </a:r>
            <a:r>
              <a:rPr lang="en-US" altLang="ja-JP" i="1" dirty="0" smtClean="0">
                <a:solidFill>
                  <a:schemeClr val="bg1"/>
                </a:solidFill>
              </a:rPr>
              <a:t>it…a</a:t>
            </a:r>
            <a:r>
              <a:rPr lang="en-US" altLang="ja-JP" i="1" dirty="0" smtClean="0">
                <a:solidFill>
                  <a:schemeClr val="bg1"/>
                </a:solidFill>
              </a:rPr>
              <a:t> </a:t>
            </a:r>
            <a:r>
              <a:rPr lang="en-US" altLang="ja-JP" i="1" dirty="0" smtClean="0">
                <a:solidFill>
                  <a:schemeClr val="bg1"/>
                </a:solidFill>
              </a:rPr>
              <a:t>nightmare </a:t>
            </a:r>
            <a:r>
              <a:rPr lang="en-US" altLang="ja-JP" i="1" dirty="0" smtClean="0">
                <a:solidFill>
                  <a:schemeClr val="bg1"/>
                </a:solidFill>
              </a:rPr>
              <a:t>that will take one in three of us.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Treatments improving but will never catch up.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Heart disease tamed – Smoking, diet, exercise. 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Infectious disease – </a:t>
            </a:r>
            <a:r>
              <a:rPr lang="en-US" altLang="ja-JP" i="1" dirty="0" smtClean="0">
                <a:solidFill>
                  <a:schemeClr val="bg1"/>
                </a:solidFill>
              </a:rPr>
              <a:t>Sanitation, </a:t>
            </a:r>
            <a:r>
              <a:rPr lang="en-US" altLang="ja-JP" i="1" dirty="0" err="1" smtClean="0">
                <a:solidFill>
                  <a:schemeClr val="bg1"/>
                </a:solidFill>
              </a:rPr>
              <a:t>vacs</a:t>
            </a:r>
            <a:r>
              <a:rPr lang="en-US" altLang="ja-JP" i="1" dirty="0" smtClean="0">
                <a:solidFill>
                  <a:schemeClr val="bg1"/>
                </a:solidFill>
              </a:rPr>
              <a:t>, antibiotics.</a:t>
            </a:r>
            <a:endParaRPr lang="en-US" altLang="ja-JP" i="1" dirty="0" smtClean="0">
              <a:solidFill>
                <a:schemeClr val="bg1"/>
              </a:solidFill>
            </a:endParaRP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But cancer increasing fast. It’s an emergency.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endParaRPr lang="en-US" altLang="ja-JP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ueVelv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ja-JP" sz="3600" i="1" dirty="0" smtClean="0">
                <a:solidFill>
                  <a:srgbClr val="FFFF00"/>
                </a:solidFill>
              </a:rPr>
              <a:t>What To Do…</a:t>
            </a:r>
            <a:endParaRPr lang="en-US" altLang="ja-JP" sz="3600" i="1" dirty="0" smtClean="0">
              <a:solidFill>
                <a:srgbClr val="FFFF00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Stop smoking, lose weight, eat less </a:t>
            </a:r>
            <a:r>
              <a:rPr lang="en-US" altLang="ja-JP" i="1" u="sng" dirty="0" smtClean="0">
                <a:solidFill>
                  <a:schemeClr val="bg1"/>
                </a:solidFill>
              </a:rPr>
              <a:t>meat</a:t>
            </a:r>
            <a:r>
              <a:rPr lang="en-US" altLang="ja-JP" i="1" dirty="0" smtClean="0">
                <a:solidFill>
                  <a:schemeClr val="bg1"/>
                </a:solidFill>
              </a:rPr>
              <a:t>, lots more fruits, </a:t>
            </a:r>
            <a:r>
              <a:rPr lang="en-US" altLang="ja-JP" i="1" dirty="0" err="1" smtClean="0">
                <a:solidFill>
                  <a:schemeClr val="bg1"/>
                </a:solidFill>
              </a:rPr>
              <a:t>vegs</a:t>
            </a:r>
            <a:r>
              <a:rPr lang="en-US" altLang="ja-JP" i="1" dirty="0" smtClean="0">
                <a:solidFill>
                  <a:schemeClr val="bg1"/>
                </a:solidFill>
              </a:rPr>
              <a:t>, whole grains.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Get colonoscopy every 10 years.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err="1" smtClean="0">
                <a:solidFill>
                  <a:schemeClr val="bg1"/>
                </a:solidFill>
              </a:rPr>
              <a:t>Vacc</a:t>
            </a:r>
            <a:r>
              <a:rPr lang="en-US" altLang="ja-JP" i="1" dirty="0" smtClean="0">
                <a:solidFill>
                  <a:schemeClr val="bg1"/>
                </a:solidFill>
              </a:rPr>
              <a:t>. kids for HPV and </a:t>
            </a:r>
            <a:r>
              <a:rPr lang="en-US" altLang="ja-JP" i="1" dirty="0" err="1" smtClean="0">
                <a:solidFill>
                  <a:schemeClr val="bg1"/>
                </a:solidFill>
              </a:rPr>
              <a:t>Hep</a:t>
            </a:r>
            <a:r>
              <a:rPr lang="en-US" altLang="ja-JP" i="1" dirty="0" smtClean="0">
                <a:solidFill>
                  <a:schemeClr val="bg1"/>
                </a:solidFill>
              </a:rPr>
              <a:t> B!!!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Get regular exercise. Walking </a:t>
            </a:r>
            <a:r>
              <a:rPr lang="en-US" altLang="ja-JP" i="1" dirty="0" smtClean="0">
                <a:solidFill>
                  <a:schemeClr val="bg1"/>
                </a:solidFill>
              </a:rPr>
              <a:t>21 min/day </a:t>
            </a:r>
            <a:r>
              <a:rPr lang="en-US" altLang="ja-JP" i="1" dirty="0" err="1" smtClean="0">
                <a:solidFill>
                  <a:schemeClr val="bg1"/>
                </a:solidFill>
              </a:rPr>
              <a:t>enuf</a:t>
            </a:r>
            <a:r>
              <a:rPr lang="en-US" altLang="ja-JP" i="1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Regular check-ups: skin, breasts, cervix, prostate, etc.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Eat cultured products daily: Yogurt, cot. cheese.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endParaRPr lang="en-US" altLang="ja-JP" i="1" dirty="0" smtClean="0">
              <a:solidFill>
                <a:schemeClr val="bg1"/>
              </a:solidFill>
            </a:endParaRPr>
          </a:p>
        </p:txBody>
      </p:sp>
      <p:pic>
        <p:nvPicPr>
          <p:cNvPr id="6" name="Picture 7" descr="yogur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5366762"/>
            <a:ext cx="1988317" cy="14912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ueVelv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ja-JP" sz="3600" i="1" dirty="0" smtClean="0">
                <a:solidFill>
                  <a:srgbClr val="FFFF00"/>
                </a:solidFill>
              </a:rPr>
              <a:t>It’s In Our DNA</a:t>
            </a:r>
            <a:endParaRPr lang="en-US" altLang="ja-JP" sz="3600" i="1" dirty="0" smtClean="0">
              <a:solidFill>
                <a:srgbClr val="FFFF00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715000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SzPct val="55000"/>
              <a:buNone/>
            </a:pPr>
            <a:endParaRPr lang="en-US" altLang="ja-JP" i="1" dirty="0" smtClean="0">
              <a:solidFill>
                <a:schemeClr val="bg1"/>
              </a:solidFill>
            </a:endParaRPr>
          </a:p>
        </p:txBody>
      </p:sp>
      <p:pic>
        <p:nvPicPr>
          <p:cNvPr id="6" name="Picture 5" descr="Screen Shot 11-19-19 at 04.51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74394"/>
            <a:ext cx="9067800" cy="61207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ueVelv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ja-JP" sz="3600" i="1" dirty="0" smtClean="0">
                <a:solidFill>
                  <a:srgbClr val="FFFF00"/>
                </a:solidFill>
              </a:rPr>
              <a:t>What is Cancer?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715000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err="1" smtClean="0">
                <a:solidFill>
                  <a:schemeClr val="bg1"/>
                </a:solidFill>
              </a:rPr>
              <a:t>Accum</a:t>
            </a:r>
            <a:r>
              <a:rPr lang="en-US" altLang="ja-JP" i="1" dirty="0" smtClean="0">
                <a:solidFill>
                  <a:schemeClr val="bg1"/>
                </a:solidFill>
              </a:rPr>
              <a:t>. errors in DNA replication.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There are causes &amp; bad luck.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Proof-checking catches errors.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37 trillion cells, all dividing…</a:t>
            </a:r>
          </a:p>
        </p:txBody>
      </p:sp>
      <p:pic>
        <p:nvPicPr>
          <p:cNvPr id="5" name="Picture 4" descr="Cancer-DNA_replication_split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222885"/>
            <a:ext cx="3200400" cy="64541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ueVelv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ja-JP" sz="3600" i="1" dirty="0" smtClean="0">
                <a:solidFill>
                  <a:srgbClr val="FFFF00"/>
                </a:solidFill>
              </a:rPr>
              <a:t>What is Cancer?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19800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err="1" smtClean="0">
                <a:solidFill>
                  <a:schemeClr val="bg1"/>
                </a:solidFill>
              </a:rPr>
              <a:t>Accum</a:t>
            </a:r>
            <a:r>
              <a:rPr lang="en-US" altLang="ja-JP" i="1" dirty="0" smtClean="0">
                <a:solidFill>
                  <a:schemeClr val="bg1"/>
                </a:solidFill>
              </a:rPr>
              <a:t>. errors in DNA replication.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There are causes &amp; bad luck.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Proof-checking catches errors.</a:t>
            </a:r>
          </a:p>
        </p:txBody>
      </p:sp>
      <p:pic>
        <p:nvPicPr>
          <p:cNvPr id="6" name="Picture 5" descr="Screen Shot 11-19-19 at 04.39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282" y="762000"/>
            <a:ext cx="3158718" cy="609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ueVelv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ja-JP" sz="3600" i="1" dirty="0" smtClean="0">
                <a:solidFill>
                  <a:srgbClr val="FFFF00"/>
                </a:solidFill>
              </a:rPr>
              <a:t>What is Cancer?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19800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err="1" smtClean="0">
                <a:solidFill>
                  <a:schemeClr val="bg1"/>
                </a:solidFill>
              </a:rPr>
              <a:t>Accum</a:t>
            </a:r>
            <a:r>
              <a:rPr lang="en-US" altLang="ja-JP" i="1" dirty="0" smtClean="0">
                <a:solidFill>
                  <a:schemeClr val="bg1"/>
                </a:solidFill>
              </a:rPr>
              <a:t>. errors in DNA replication.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There are causes &amp; bad luck.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Proof-checking catches errors.</a:t>
            </a:r>
          </a:p>
        </p:txBody>
      </p:sp>
      <p:pic>
        <p:nvPicPr>
          <p:cNvPr id="7" name="Picture 6" descr="Screen Shot 11-21-19 at 03.10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408321"/>
            <a:ext cx="3733800" cy="4449679"/>
          </a:xfrm>
          <a:prstGeom prst="rect">
            <a:avLst/>
          </a:prstGeom>
        </p:spPr>
      </p:pic>
      <p:pic>
        <p:nvPicPr>
          <p:cNvPr id="8" name="Picture 7" descr="Screen Shot 11-21-19 at 03.10 AM 00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2408321"/>
            <a:ext cx="3733800" cy="44496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ueVelv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ja-JP" sz="3600" i="1" dirty="0" smtClean="0">
                <a:solidFill>
                  <a:srgbClr val="FFFF00"/>
                </a:solidFill>
              </a:rPr>
              <a:t>What is Cancer?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715000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err="1" smtClean="0">
                <a:solidFill>
                  <a:schemeClr val="bg1"/>
                </a:solidFill>
              </a:rPr>
              <a:t>Accum</a:t>
            </a:r>
            <a:r>
              <a:rPr lang="en-US" altLang="ja-JP" i="1" dirty="0" smtClean="0">
                <a:solidFill>
                  <a:schemeClr val="bg1"/>
                </a:solidFill>
              </a:rPr>
              <a:t>. errors in DNA replication.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There are causes &amp; bad luck.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u="sng" dirty="0" smtClean="0">
                <a:solidFill>
                  <a:schemeClr val="bg1"/>
                </a:solidFill>
              </a:rPr>
              <a:t>Proof-checking</a:t>
            </a:r>
            <a:r>
              <a:rPr lang="en-US" altLang="ja-JP" i="1" dirty="0" smtClean="0">
                <a:solidFill>
                  <a:schemeClr val="bg1"/>
                </a:solidFill>
              </a:rPr>
              <a:t> catches errors.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u="sng" dirty="0" smtClean="0">
                <a:solidFill>
                  <a:schemeClr val="bg1"/>
                </a:solidFill>
              </a:rPr>
              <a:t>Immune system </a:t>
            </a:r>
            <a:r>
              <a:rPr lang="en-US" altLang="ja-JP" i="1" dirty="0" smtClean="0">
                <a:solidFill>
                  <a:schemeClr val="bg1"/>
                </a:solidFill>
              </a:rPr>
              <a:t>nukes them.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But not always. Errors add up.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3 billion letters in genome.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Even 1 error per million, 3 thou.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As we age, </a:t>
            </a:r>
            <a:r>
              <a:rPr lang="en-US" altLang="ja-JP" i="1" u="sng" dirty="0" smtClean="0">
                <a:solidFill>
                  <a:schemeClr val="bg1"/>
                </a:solidFill>
              </a:rPr>
              <a:t>errors accumulate</a:t>
            </a:r>
            <a:r>
              <a:rPr lang="en-US" altLang="ja-JP" i="1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Cancer wards: Young &amp; old.</a:t>
            </a:r>
          </a:p>
        </p:txBody>
      </p:sp>
      <p:pic>
        <p:nvPicPr>
          <p:cNvPr id="5" name="Picture 4" descr="Cancer-DNA_replication_split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222885"/>
            <a:ext cx="3200400" cy="64541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ueVelv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ja-JP" sz="3600" i="1" dirty="0" smtClean="0">
                <a:solidFill>
                  <a:srgbClr val="FFFF00"/>
                </a:solidFill>
              </a:rPr>
              <a:t>Why is Cancer Increasing?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715000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#1….diet.  More meat, less fruits &amp; </a:t>
            </a:r>
            <a:r>
              <a:rPr lang="en-US" altLang="ja-JP" i="1" dirty="0" err="1" smtClean="0">
                <a:solidFill>
                  <a:schemeClr val="bg1"/>
                </a:solidFill>
              </a:rPr>
              <a:t>vegs</a:t>
            </a:r>
            <a:r>
              <a:rPr lang="en-US" altLang="ja-JP" i="1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Arguably higher exposure to carcinogens.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Good news: &lt; Smoking. 1965-42%, now-13%.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About 1/3 just bad luck. Trillions of divisions…trillions of potential typing errors.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Living longer – typing errors accumulate.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Cancer </a:t>
            </a:r>
            <a:r>
              <a:rPr lang="en-US" altLang="ja-JP" i="1" dirty="0" smtClean="0">
                <a:solidFill>
                  <a:schemeClr val="bg1"/>
                </a:solidFill>
              </a:rPr>
              <a:t>not one error, many. Like division rate or life span or ability to evade immune system</a:t>
            </a:r>
            <a:r>
              <a:rPr lang="en-US" altLang="ja-JP" i="1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Cancers there for ~ 20 years before takes off.</a:t>
            </a:r>
            <a:endParaRPr lang="en-US" altLang="ja-JP" i="1" dirty="0" smtClean="0">
              <a:solidFill>
                <a:schemeClr val="bg1"/>
              </a:solidFill>
            </a:endParaRP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Perhaps 70% of cancers are avoidable!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ueVelv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ja-JP" sz="3600" i="1" dirty="0" smtClean="0">
                <a:solidFill>
                  <a:srgbClr val="FFFF00"/>
                </a:solidFill>
              </a:rPr>
              <a:t>Cancer Mysteries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715000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Sharks get cancer, but rarely.  Mole rats don’t.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Tasmanian devils get contagious cancer</a:t>
            </a:r>
            <a:r>
              <a:rPr lang="en-US" altLang="ja-JP" i="1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r>
              <a:rPr lang="en-US" altLang="ja-JP" i="1" dirty="0" smtClean="0">
                <a:solidFill>
                  <a:schemeClr val="bg1"/>
                </a:solidFill>
              </a:rPr>
              <a:t>Humans too.  Cervix – HPV, Liver – </a:t>
            </a:r>
            <a:r>
              <a:rPr lang="en-US" altLang="ja-JP" i="1" dirty="0" err="1" smtClean="0">
                <a:solidFill>
                  <a:schemeClr val="bg1"/>
                </a:solidFill>
              </a:rPr>
              <a:t>Hep</a:t>
            </a:r>
            <a:r>
              <a:rPr lang="en-US" altLang="ja-JP" i="1" dirty="0" smtClean="0">
                <a:solidFill>
                  <a:schemeClr val="bg1"/>
                </a:solidFill>
              </a:rPr>
              <a:t> B, C.</a:t>
            </a:r>
            <a:endParaRPr lang="en-US" altLang="ja-JP" i="1" dirty="0" smtClean="0">
              <a:solidFill>
                <a:schemeClr val="bg1"/>
              </a:solidFill>
            </a:endParaRPr>
          </a:p>
          <a:p>
            <a:pPr eaLnBrk="1" hangingPunct="1">
              <a:buClr>
                <a:srgbClr val="FFFF00"/>
              </a:buClr>
              <a:buSzPct val="55000"/>
              <a:buNone/>
            </a:pPr>
            <a:endParaRPr lang="en-US" altLang="ja-JP" i="1" dirty="0" smtClean="0">
              <a:solidFill>
                <a:schemeClr val="bg1"/>
              </a:solidFill>
            </a:endParaRPr>
          </a:p>
          <a:p>
            <a:pPr eaLnBrk="1" hangingPunct="1">
              <a:buClr>
                <a:srgbClr val="FFFF00"/>
              </a:buClr>
              <a:buSzPct val="55000"/>
              <a:buFont typeface="Wingdings" pitchFamily="2" charset="2"/>
              <a:buChar char="Ø"/>
            </a:pPr>
            <a:endParaRPr lang="en-US" altLang="ja-JP" i="1" dirty="0" smtClean="0">
              <a:solidFill>
                <a:schemeClr val="bg1"/>
              </a:solidFill>
            </a:endParaRPr>
          </a:p>
        </p:txBody>
      </p:sp>
      <p:pic>
        <p:nvPicPr>
          <p:cNvPr id="5" name="Picture 4" descr="Mole ra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4267200"/>
            <a:ext cx="4945508" cy="2590800"/>
          </a:xfrm>
          <a:prstGeom prst="rect">
            <a:avLst/>
          </a:prstGeom>
        </p:spPr>
      </p:pic>
      <p:pic>
        <p:nvPicPr>
          <p:cNvPr id="7" name="Picture 6" descr="tasmania devil canc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4267625"/>
            <a:ext cx="3149034" cy="2361776"/>
          </a:xfrm>
          <a:prstGeom prst="rect">
            <a:avLst/>
          </a:prstGeom>
        </p:spPr>
      </p:pic>
      <p:pic>
        <p:nvPicPr>
          <p:cNvPr id="9" name="Picture 8" descr="Screen Shot 11-21-19 at 03.59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034" y="2590800"/>
            <a:ext cx="8382000" cy="42480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13603</TotalTime>
  <Pages>22</Pages>
  <Words>1042</Words>
  <Application>Microsoft Office PowerPoint</Application>
  <PresentationFormat>On-screen Show (4:3)</PresentationFormat>
  <Paragraphs>112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The Cancer Miracle! It’s Not a Cure – It’s Prevention</vt:lpstr>
      <vt:lpstr>What is Cancer?</vt:lpstr>
      <vt:lpstr>It’s In Our DNA</vt:lpstr>
      <vt:lpstr>What is Cancer?</vt:lpstr>
      <vt:lpstr>What is Cancer?</vt:lpstr>
      <vt:lpstr>What is Cancer?</vt:lpstr>
      <vt:lpstr>What is Cancer?</vt:lpstr>
      <vt:lpstr>Why is Cancer Increasing?</vt:lpstr>
      <vt:lpstr>Cancer Mysteries</vt:lpstr>
      <vt:lpstr>Cancer Mysteries</vt:lpstr>
      <vt:lpstr>Cancer Mysteries</vt:lpstr>
      <vt:lpstr>Methionine and Cancer</vt:lpstr>
      <vt:lpstr>So, Should We Eat Less Methionine?</vt:lpstr>
      <vt:lpstr>Leucine and Cancer</vt:lpstr>
      <vt:lpstr>What To Do…</vt:lpstr>
      <vt:lpstr>What To Do…</vt:lpstr>
      <vt:lpstr>What To Do…</vt:lpstr>
      <vt:lpstr>Your Microbiome Can Save You</vt:lpstr>
      <vt:lpstr>End</vt:lpstr>
      <vt:lpstr>What To Do…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VSSD COMMAND BRIEF</dc:title>
  <dc:creator>LTC MICHAEL B. CATES</dc:creator>
  <cp:lastModifiedBy>Thomas Pool</cp:lastModifiedBy>
  <cp:revision>157</cp:revision>
  <cp:lastPrinted>1999-02-25T15:09:06Z</cp:lastPrinted>
  <dcterms:created xsi:type="dcterms:W3CDTF">1997-02-13T11:17:00Z</dcterms:created>
  <dcterms:modified xsi:type="dcterms:W3CDTF">2019-11-20T19:41:07Z</dcterms:modified>
</cp:coreProperties>
</file>